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91813" cy="7559675"/>
  <p:notesSz cx="7559675" cy="10691813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15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4E81E7D-9A58-4F35-9FF2-4D538BDEB92B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75A7C3C-0D2B-4F80-B208-7406125B6D19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0205D65-97AE-49F4-81D9-1740D687AB77}" type="slidenum">
              <a:t>‹Nr.›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42057BF-1CBC-4CCC-8D5A-9EE8B7EE41BC}" type="slidenum">
              <a:t>‹Nr.›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4A7F745-48DB-4AB0-8FBC-5BF3813585BC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9153899-C8C8-439A-AC77-F2DE8A77F799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617FF0B-D597-40C1-95BA-B3A2F07AB268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BAD5487-2B8C-442A-B132-3648F577CC67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BC5397C-2C2E-4548-B146-72120AD2FC99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C403BB2-EEC8-40B4-8ED6-753CF0367F3D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DB550FF-33A1-4D03-BC7F-68F1AB3774B3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4DE94DC-A16D-4461-A2E0-12B72DC2586C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/>
          <p:nvPr/>
        </p:nvPicPr>
        <p:blipFill>
          <a:blip r:embed="rId14"/>
          <a:stretch/>
        </p:blipFill>
        <p:spPr>
          <a:xfrm>
            <a:off x="412200" y="204840"/>
            <a:ext cx="1942920" cy="789120"/>
          </a:xfrm>
          <a:prstGeom prst="rect">
            <a:avLst/>
          </a:prstGeom>
          <a:ln w="0">
            <a:noFill/>
          </a:ln>
        </p:spPr>
      </p:pic>
      <p:sp>
        <p:nvSpPr>
          <p:cNvPr id="8" name="Textfeld 2"/>
          <p:cNvSpPr/>
          <p:nvPr/>
        </p:nvSpPr>
        <p:spPr>
          <a:xfrm>
            <a:off x="2688120" y="336240"/>
            <a:ext cx="4862520" cy="82836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>
              <a:lnSpc>
                <a:spcPct val="115000"/>
              </a:lnSpc>
              <a:spcBef>
                <a:spcPts val="799"/>
              </a:spcBef>
              <a:spcAft>
                <a:spcPts val="400"/>
              </a:spcAft>
            </a:pPr>
            <a:r>
              <a:rPr lang="en-GB" sz="1400" b="1" strike="noStrike" spc="-1">
                <a:solidFill>
                  <a:srgbClr val="BB2649"/>
                </a:solidFill>
                <a:latin typeface="TT Fors Bold"/>
                <a:ea typeface="Calibri"/>
              </a:rPr>
              <a:t>3. </a:t>
            </a:r>
            <a:r>
              <a:rPr lang="en-US" sz="1400" b="1" strike="noStrike" spc="-1">
                <a:solidFill>
                  <a:srgbClr val="BB2649"/>
                </a:solidFill>
                <a:latin typeface="TT Fors Bold"/>
                <a:ea typeface="Calibri"/>
              </a:rPr>
              <a:t>Making your workplace climate friendly </a:t>
            </a:r>
            <a:br>
              <a:rPr sz="1400"/>
            </a:br>
            <a:r>
              <a:rPr lang="de-DE" sz="1200" b="1" strike="noStrike" spc="-1">
                <a:solidFill>
                  <a:srgbClr val="BB234A"/>
                </a:solidFill>
                <a:latin typeface="TT Fors"/>
                <a:ea typeface="Calibri"/>
              </a:rPr>
              <a:t>Office polygons</a:t>
            </a:r>
            <a:endParaRPr lang="it-IT" sz="12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Aft>
                <a:spcPts val="799"/>
              </a:spcAft>
            </a:pPr>
            <a:r>
              <a:rPr lang="de-DE" sz="1200" b="0" strike="noStrike" spc="-1">
                <a:solidFill>
                  <a:srgbClr val="000000"/>
                </a:solidFill>
                <a:latin typeface="Aptos"/>
                <a:ea typeface="DengXian"/>
              </a:rPr>
              <a:t> </a:t>
            </a:r>
            <a:endParaRPr lang="it-IT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dt" idx="1"/>
          </p:nvPr>
        </p:nvSpPr>
        <p:spPr>
          <a:xfrm>
            <a:off x="73512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sz="132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sz="1320" b="0" strike="noStrike" spc="-1">
                <a:solidFill>
                  <a:srgbClr val="8B8B8B"/>
                </a:solidFill>
                <a:latin typeface="Calibri"/>
              </a:rPr>
              <a:t>&lt;data/ora&gt;</a:t>
            </a:r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>
          <a:xfrm>
            <a:off x="3541680" y="7006680"/>
            <a:ext cx="360828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&lt;piè di pagina&gt;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>
          <a:xfrm>
            <a:off x="755100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MK" sz="1320" b="0" strike="noStrike" spc="-1">
                <a:solidFill>
                  <a:srgbClr val="8B8B8B"/>
                </a:solidFill>
                <a:latin typeface="TT Fors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9200464-EB41-4A84-9251-B960B2F840C0}" type="slidenum">
              <a:rPr lang="en-MK" sz="1320" b="0" strike="noStrike" spc="-1">
                <a:solidFill>
                  <a:srgbClr val="8B8B8B"/>
                </a:solidFill>
                <a:latin typeface="TT Fors"/>
              </a:rPr>
              <a:t>‹Nr.›</a:t>
            </a:fld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Fai clic per modificare il formato del testo del titolo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080" b="0" strike="noStrike" spc="-1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210" b="0" strike="noStrike" spc="-1">
                <a:solidFill>
                  <a:srgbClr val="000000"/>
                </a:solidFill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79" b="0" strike="noStrike" spc="-1">
                <a:solidFill>
                  <a:srgbClr val="000000"/>
                </a:solidFill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979" b="0" strike="noStrike" spc="-1">
                <a:solidFill>
                  <a:srgbClr val="000000"/>
                </a:solidFill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microsoft.com/office/2007/relationships/hdphoto" Target="../media/hdphoto3.wdp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5.wdp"/><Relationship Id="rId7" Type="http://schemas.microsoft.com/office/2007/relationships/hdphoto" Target="../media/hdphoto6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4.png"/><Relationship Id="rId5" Type="http://schemas.openxmlformats.org/officeDocument/2006/relationships/image" Target="../media/image11.png"/><Relationship Id="rId10" Type="http://schemas.openxmlformats.org/officeDocument/2006/relationships/image" Target="../media/image7.png"/><Relationship Id="rId4" Type="http://schemas.openxmlformats.org/officeDocument/2006/relationships/image" Target="../media/image30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hteck 19"/>
          <p:cNvSpPr/>
          <p:nvPr/>
        </p:nvSpPr>
        <p:spPr>
          <a:xfrm>
            <a:off x="1389960" y="2289960"/>
            <a:ext cx="7684200" cy="4165200"/>
          </a:xfrm>
          <a:prstGeom prst="rect">
            <a:avLst/>
          </a:prstGeom>
          <a:solidFill>
            <a:srgbClr val="F5DF4D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Overflow="overflow" horzOverflow="overflow" numCol="1" spcCol="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graphicFrame>
        <p:nvGraphicFramePr>
          <p:cNvPr id="44" name="Tabelle 11"/>
          <p:cNvGraphicFramePr/>
          <p:nvPr/>
        </p:nvGraphicFramePr>
        <p:xfrm>
          <a:off x="1964160" y="3359520"/>
          <a:ext cx="6602040" cy="1584960"/>
        </p:xfrm>
        <a:graphic>
          <a:graphicData uri="http://schemas.openxmlformats.org/drawingml/2006/table">
            <a:tbl>
              <a:tblPr/>
              <a:tblGrid>
                <a:gridCol w="73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1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endParaRPr lang="de-DE" sz="1979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0" strike="noStrike" spc="-1">
                          <a:solidFill>
                            <a:srgbClr val="000000"/>
                          </a:solidFill>
                          <a:latin typeface="TT Fors"/>
                        </a:rPr>
                        <a:t>100 dipendenti</a:t>
                      </a:r>
                      <a:endParaRPr lang="it-IT" sz="2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endParaRPr lang="de-DE" sz="1979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979" b="0" strike="noStrike" spc="-1">
                          <a:solidFill>
                            <a:srgbClr val="000000"/>
                          </a:solidFill>
                          <a:latin typeface="TT Fors"/>
                        </a:rPr>
                        <a:t>10 km </a:t>
                      </a:r>
                      <a:r>
                        <a:rPr lang="en-US" sz="2000" b="0" strike="noStrike" spc="-1">
                          <a:solidFill>
                            <a:srgbClr val="000000"/>
                          </a:solidFill>
                          <a:latin typeface="TT Fors"/>
                        </a:rPr>
                        <a:t>tragitto medio per recarsi a lavoro</a:t>
                      </a:r>
                      <a:endParaRPr lang="it-IT" sz="2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endParaRPr lang="de-DE" sz="1979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0" strike="noStrike" spc="-1">
                          <a:solidFill>
                            <a:srgbClr val="000000"/>
                          </a:solidFill>
                          <a:latin typeface="TT Fors"/>
                        </a:rPr>
                        <a:t>280 m</a:t>
                      </a:r>
                      <a:r>
                        <a:rPr lang="en-US" sz="2000" b="0" strike="noStrike" spc="-1" baseline="30000">
                          <a:solidFill>
                            <a:srgbClr val="000000"/>
                          </a:solidFill>
                          <a:latin typeface="TT Fors"/>
                        </a:rPr>
                        <a:t>2 </a:t>
                      </a:r>
                      <a:r>
                        <a:rPr lang="en-US" sz="2000" b="0" strike="noStrike" spc="-1">
                          <a:solidFill>
                            <a:srgbClr val="000000"/>
                          </a:solidFill>
                          <a:latin typeface="TT Fors"/>
                        </a:rPr>
                        <a:t>spazio dell’ufficio</a:t>
                      </a:r>
                      <a:endParaRPr lang="it-IT" sz="2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endParaRPr lang="de-DE" sz="1979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0" strike="noStrike" spc="-1">
                          <a:solidFill>
                            <a:srgbClr val="000000"/>
                          </a:solidFill>
                          <a:latin typeface="TT Fors"/>
                        </a:rPr>
                        <a:t>30,000 kWh/anno consumo di elettricità</a:t>
                      </a:r>
                      <a:endParaRPr lang="it-IT" sz="2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5" name="Rechteck 7"/>
          <p:cNvSpPr/>
          <p:nvPr/>
        </p:nvSpPr>
        <p:spPr>
          <a:xfrm>
            <a:off x="1868760" y="2612880"/>
            <a:ext cx="4300920" cy="60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000000"/>
                </a:solidFill>
                <a:latin typeface="TT Fors Bold"/>
              </a:rPr>
              <a:t>L’ufficio</a:t>
            </a:r>
            <a:endParaRPr lang="it-IT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" name="Grafik 10"/>
          <p:cNvPicPr/>
          <p:nvPr/>
        </p:nvPicPr>
        <p:blipFill>
          <a:blip r:embed="rId2">
            <a:biLevel thresh="50000"/>
          </a:blip>
          <a:stretch/>
        </p:blipFill>
        <p:spPr>
          <a:xfrm>
            <a:off x="2192400" y="3817440"/>
            <a:ext cx="305640" cy="305640"/>
          </a:xfrm>
          <a:prstGeom prst="rect">
            <a:avLst/>
          </a:prstGeom>
          <a:ln w="0">
            <a:noFill/>
          </a:ln>
        </p:spPr>
      </p:pic>
      <p:sp>
        <p:nvSpPr>
          <p:cNvPr id="47" name="Rechteck 12"/>
          <p:cNvSpPr/>
          <p:nvPr/>
        </p:nvSpPr>
        <p:spPr>
          <a:xfrm>
            <a:off x="3533040" y="5511600"/>
            <a:ext cx="5273640" cy="72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TT Fors"/>
              </a:rPr>
              <a:t>L’anidride carbonica (CO₂) è un gas serra. La “e” in CO₂e indica un’unità che converte vari gas serra in CO₂ per poter confrontare il loro impatto sul clima.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9" name="Grafik 15"/>
          <p:cNvPicPr/>
          <p:nvPr/>
        </p:nvPicPr>
        <p:blipFill>
          <a:blip r:embed="rId3"/>
          <a:stretch/>
        </p:blipFill>
        <p:spPr>
          <a:xfrm flipH="1">
            <a:off x="2145240" y="4178520"/>
            <a:ext cx="401040" cy="401040"/>
          </a:xfrm>
          <a:prstGeom prst="rect">
            <a:avLst/>
          </a:prstGeom>
          <a:ln w="0">
            <a:noFill/>
          </a:ln>
        </p:spPr>
      </p:pic>
      <p:pic>
        <p:nvPicPr>
          <p:cNvPr id="50" name="Grafik 17"/>
          <p:cNvPicPr/>
          <p:nvPr/>
        </p:nvPicPr>
        <p:blipFill>
          <a:blip r:embed="rId4"/>
          <a:stretch/>
        </p:blipFill>
        <p:spPr>
          <a:xfrm>
            <a:off x="2008080" y="3267360"/>
            <a:ext cx="600480" cy="600480"/>
          </a:xfrm>
          <a:prstGeom prst="rect">
            <a:avLst/>
          </a:prstGeom>
          <a:ln w="0">
            <a:noFill/>
          </a:ln>
        </p:spPr>
      </p:pic>
      <p:sp>
        <p:nvSpPr>
          <p:cNvPr id="51" name="Rechteck 18"/>
          <p:cNvSpPr/>
          <p:nvPr/>
        </p:nvSpPr>
        <p:spPr>
          <a:xfrm>
            <a:off x="1868760" y="3003120"/>
            <a:ext cx="5343120" cy="27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i="1" strike="noStrike" spc="-1">
                <a:solidFill>
                  <a:srgbClr val="000000"/>
                </a:solidFill>
                <a:latin typeface="TT Fors"/>
              </a:rPr>
              <a:t>I calcoli sono stati basati sui seguenti dati del tuo luogo di lavoro: </a:t>
            </a:r>
            <a:endParaRPr lang="it-IT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2" name="Picture 4"/>
          <p:cNvPicPr/>
          <p:nvPr/>
        </p:nvPicPr>
        <p:blipFill>
          <a:blip r:embed="rId5"/>
          <a:stretch/>
        </p:blipFill>
        <p:spPr>
          <a:xfrm rot="5400000">
            <a:off x="1216440" y="4857120"/>
            <a:ext cx="1738080" cy="1738080"/>
          </a:xfrm>
          <a:prstGeom prst="rect">
            <a:avLst/>
          </a:prstGeom>
          <a:ln w="0">
            <a:noFill/>
          </a:ln>
        </p:spPr>
      </p:pic>
      <p:pic>
        <p:nvPicPr>
          <p:cNvPr id="53" name="Picture 2"/>
          <p:cNvPicPr/>
          <p:nvPr/>
        </p:nvPicPr>
        <p:blipFill>
          <a:blip r:embed="rId6"/>
          <a:stretch/>
        </p:blipFill>
        <p:spPr>
          <a:xfrm>
            <a:off x="7396560" y="2435760"/>
            <a:ext cx="1581480" cy="1584720"/>
          </a:xfrm>
          <a:prstGeom prst="rect">
            <a:avLst/>
          </a:prstGeom>
          <a:ln w="0">
            <a:noFill/>
          </a:ln>
        </p:spPr>
      </p:pic>
      <p:pic>
        <p:nvPicPr>
          <p:cNvPr id="54" name="Grafik 22" descr="Schere"/>
          <p:cNvPicPr/>
          <p:nvPr/>
        </p:nvPicPr>
        <p:blipFill>
          <a:blip r:embed="rId7"/>
          <a:stretch/>
        </p:blipFill>
        <p:spPr>
          <a:xfrm rot="13668600">
            <a:off x="873000" y="1679040"/>
            <a:ext cx="353880" cy="353880"/>
          </a:xfrm>
          <a:prstGeom prst="rect">
            <a:avLst/>
          </a:prstGeom>
          <a:ln w="0">
            <a:noFill/>
          </a:ln>
        </p:spPr>
      </p:pic>
      <p:cxnSp>
        <p:nvCxnSpPr>
          <p:cNvPr id="55" name="Gerader Verbinder 23"/>
          <p:cNvCxnSpPr/>
          <p:nvPr/>
        </p:nvCxnSpPr>
        <p:spPr>
          <a:xfrm>
            <a:off x="1194840" y="1855080"/>
            <a:ext cx="1093680" cy="360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round/>
          </a:ln>
        </p:spPr>
      </p:cxn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A1EB801-7F00-4708-B394-83715277702F}" type="slidenum">
              <a:rPr/>
              <a:t>1</a:t>
            </a:fld>
            <a:endParaRPr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B2D97CA2-30D8-6BCA-3E9D-64F9C36B6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9871" y="6778080"/>
            <a:ext cx="73713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CC BY-S 4.0 PAFF, ad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eccezione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 delle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icone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.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Queste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sono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concesse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 in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licenza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 secondo la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NounPro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 License (The Noun Project).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rafik 25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21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640440" y="3003120"/>
            <a:ext cx="4791600" cy="4797720"/>
          </a:xfrm>
          <a:prstGeom prst="rect">
            <a:avLst/>
          </a:prstGeom>
          <a:ln w="0">
            <a:noFill/>
          </a:ln>
        </p:spPr>
      </p:pic>
      <p:pic>
        <p:nvPicPr>
          <p:cNvPr id="57" name="Grafik 23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3000" contrast="35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4194360" y="3039120"/>
            <a:ext cx="4935240" cy="4949640"/>
          </a:xfrm>
          <a:prstGeom prst="rect">
            <a:avLst/>
          </a:prstGeom>
          <a:ln w="0">
            <a:noFill/>
          </a:ln>
        </p:spPr>
      </p:pic>
      <p:sp>
        <p:nvSpPr>
          <p:cNvPr id="58" name="Rechteck 4"/>
          <p:cNvSpPr/>
          <p:nvPr/>
        </p:nvSpPr>
        <p:spPr>
          <a:xfrm>
            <a:off x="619560" y="1228320"/>
            <a:ext cx="9082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64AC95"/>
                </a:solidFill>
                <a:latin typeface="TT Fors Bold"/>
              </a:rPr>
              <a:t>dieta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9" name="Inhaltsplatzhalter 3"/>
          <p:cNvPicPr/>
          <p:nvPr/>
        </p:nvPicPr>
        <p:blipFill>
          <a:blip r:embed="rId5"/>
          <a:stretch/>
        </p:blipFill>
        <p:spPr>
          <a:xfrm>
            <a:off x="5904720" y="-71280"/>
            <a:ext cx="4935240" cy="4949640"/>
          </a:xfrm>
          <a:prstGeom prst="rect">
            <a:avLst/>
          </a:prstGeom>
          <a:ln w="0">
            <a:noFill/>
          </a:ln>
        </p:spPr>
      </p:pic>
      <p:sp>
        <p:nvSpPr>
          <p:cNvPr id="60" name="Ellipse 8"/>
          <p:cNvSpPr/>
          <p:nvPr/>
        </p:nvSpPr>
        <p:spPr>
          <a:xfrm>
            <a:off x="7908120" y="3199680"/>
            <a:ext cx="719280" cy="719280"/>
          </a:xfrm>
          <a:prstGeom prst="ellipse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Overflow="overflow" horzOverflow="overflow" numCol="1" spcCol="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1" name="Rechteck 9"/>
          <p:cNvSpPr/>
          <p:nvPr/>
        </p:nvSpPr>
        <p:spPr>
          <a:xfrm>
            <a:off x="7322760" y="1159920"/>
            <a:ext cx="20055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FFFFFF"/>
                </a:solidFill>
                <a:latin typeface="TT Fors Bold"/>
              </a:rPr>
              <a:t>Dieta vegana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Rechteck 10"/>
          <p:cNvSpPr/>
          <p:nvPr/>
        </p:nvSpPr>
        <p:spPr>
          <a:xfrm>
            <a:off x="7188840" y="2173680"/>
            <a:ext cx="242820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La tua mensa offre un menu vegano per pranzo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3" name="Grafik 11"/>
          <p:cNvPicPr/>
          <p:nvPr/>
        </p:nvPicPr>
        <p:blipFill>
          <a:blip r:embed="rId6"/>
          <a:stretch/>
        </p:blipFill>
        <p:spPr>
          <a:xfrm>
            <a:off x="7941240" y="3265200"/>
            <a:ext cx="653400" cy="653400"/>
          </a:xfrm>
          <a:prstGeom prst="rect">
            <a:avLst/>
          </a:prstGeom>
          <a:ln w="0">
            <a:noFill/>
          </a:ln>
        </p:spPr>
      </p:pic>
      <p:sp>
        <p:nvSpPr>
          <p:cNvPr id="64" name="Rechteck 12"/>
          <p:cNvSpPr/>
          <p:nvPr/>
        </p:nvSpPr>
        <p:spPr>
          <a:xfrm>
            <a:off x="7035480" y="1629000"/>
            <a:ext cx="254448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25 000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Rechteck 13"/>
          <p:cNvSpPr/>
          <p:nvPr/>
        </p:nvSpPr>
        <p:spPr>
          <a:xfrm>
            <a:off x="5386680" y="5346720"/>
            <a:ext cx="242820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TT Fors"/>
              </a:rPr>
              <a:t>La tua mensa offre un menu misto per pranzo 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Rechteck 16"/>
          <p:cNvSpPr/>
          <p:nvPr/>
        </p:nvSpPr>
        <p:spPr>
          <a:xfrm>
            <a:off x="1765800" y="5361480"/>
            <a:ext cx="242820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La tua mensa offre un menu vegetariano per pranzo 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Rechteck 17"/>
          <p:cNvSpPr/>
          <p:nvPr/>
        </p:nvSpPr>
        <p:spPr>
          <a:xfrm>
            <a:off x="1691640" y="4885560"/>
            <a:ext cx="254448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45 000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Rechteck 19"/>
          <p:cNvSpPr/>
          <p:nvPr/>
        </p:nvSpPr>
        <p:spPr>
          <a:xfrm>
            <a:off x="5424480" y="4908960"/>
            <a:ext cx="254448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70 000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Rechteck 20"/>
          <p:cNvSpPr/>
          <p:nvPr/>
        </p:nvSpPr>
        <p:spPr>
          <a:xfrm>
            <a:off x="1685520" y="4413960"/>
            <a:ext cx="27766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FFFFFF"/>
                </a:solidFill>
                <a:latin typeface="TT Fors Bold"/>
              </a:rPr>
              <a:t>Dieta vegetariana 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Rechteck 21"/>
          <p:cNvSpPr/>
          <p:nvPr/>
        </p:nvSpPr>
        <p:spPr>
          <a:xfrm>
            <a:off x="5658840" y="4380480"/>
            <a:ext cx="18043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000000"/>
                </a:solidFill>
                <a:latin typeface="TT Fors Bold"/>
              </a:rPr>
              <a:t>Dieta mista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1" name="Grafik 18" descr="Schere"/>
          <p:cNvPicPr/>
          <p:nvPr/>
        </p:nvPicPr>
        <p:blipFill>
          <a:blip r:embed="rId7"/>
          <a:stretch/>
        </p:blipFill>
        <p:spPr>
          <a:xfrm rot="13668600">
            <a:off x="778680" y="1623240"/>
            <a:ext cx="353880" cy="353880"/>
          </a:xfrm>
          <a:prstGeom prst="rect">
            <a:avLst/>
          </a:prstGeom>
          <a:ln w="0">
            <a:noFill/>
          </a:ln>
        </p:spPr>
      </p:pic>
      <p:cxnSp>
        <p:nvCxnSpPr>
          <p:cNvPr id="72" name="Gerader Verbinder 22"/>
          <p:cNvCxnSpPr/>
          <p:nvPr/>
        </p:nvCxnSpPr>
        <p:spPr>
          <a:xfrm>
            <a:off x="1100520" y="1798920"/>
            <a:ext cx="1093680" cy="360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round/>
          </a:ln>
        </p:spPr>
      </p:cxn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8A29E98-B4BC-4198-97B6-3A37EFD4F305}" type="slidenum"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hteck 12"/>
          <p:cNvSpPr/>
          <p:nvPr/>
        </p:nvSpPr>
        <p:spPr>
          <a:xfrm>
            <a:off x="646920" y="1223280"/>
            <a:ext cx="13788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8C52FF"/>
                </a:solidFill>
                <a:latin typeface="TT Fors Bold"/>
              </a:rPr>
              <a:t>mobilità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4" name="Grafik 2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3000" contrast="34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5172480" y="2707200"/>
            <a:ext cx="4943520" cy="4949640"/>
          </a:xfrm>
          <a:prstGeom prst="rect">
            <a:avLst/>
          </a:prstGeom>
          <a:ln w="0">
            <a:noFill/>
          </a:ln>
        </p:spPr>
      </p:pic>
      <p:pic>
        <p:nvPicPr>
          <p:cNvPr id="75" name="Grafik 13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4000" contrast="27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2264760" y="245160"/>
            <a:ext cx="4935240" cy="4949640"/>
          </a:xfrm>
          <a:prstGeom prst="rect">
            <a:avLst/>
          </a:prstGeom>
          <a:ln w="0">
            <a:noFill/>
          </a:ln>
        </p:spPr>
      </p:pic>
      <p:pic>
        <p:nvPicPr>
          <p:cNvPr id="76" name="Grafik 14"/>
          <p:cNvPicPr/>
          <p:nvPr/>
        </p:nvPicPr>
        <p:blipFill>
          <a:blip r:embed="rId5"/>
          <a:stretch/>
        </p:blipFill>
        <p:spPr>
          <a:xfrm>
            <a:off x="-109080" y="2904840"/>
            <a:ext cx="4935240" cy="4949640"/>
          </a:xfrm>
          <a:prstGeom prst="rect">
            <a:avLst/>
          </a:prstGeom>
          <a:ln w="0">
            <a:noFill/>
          </a:ln>
        </p:spPr>
      </p:pic>
      <p:sp>
        <p:nvSpPr>
          <p:cNvPr id="77" name="Rechteck 15"/>
          <p:cNvSpPr/>
          <p:nvPr/>
        </p:nvSpPr>
        <p:spPr>
          <a:xfrm>
            <a:off x="3305520" y="1630800"/>
            <a:ext cx="28893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FFFFFF"/>
                </a:solidFill>
                <a:latin typeface="TT Fors Bold"/>
              </a:rPr>
              <a:t>Trasporto pubblico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Rechteck 16"/>
          <p:cNvSpPr/>
          <p:nvPr/>
        </p:nvSpPr>
        <p:spPr>
          <a:xfrm>
            <a:off x="3548160" y="2572560"/>
            <a:ext cx="235584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Uso giornaliero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Rechteck 17"/>
          <p:cNvSpPr/>
          <p:nvPr/>
        </p:nvSpPr>
        <p:spPr>
          <a:xfrm>
            <a:off x="3540600" y="2045160"/>
            <a:ext cx="241812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4 000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Rechteck 18"/>
          <p:cNvSpPr/>
          <p:nvPr/>
        </p:nvSpPr>
        <p:spPr>
          <a:xfrm>
            <a:off x="5897880" y="4136040"/>
            <a:ext cx="361944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FFFFFF"/>
                </a:solidFill>
                <a:latin typeface="TT Fors Bold"/>
              </a:rPr>
              <a:t>Comapgnia di macchine 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FFFFFF"/>
                </a:solidFill>
                <a:latin typeface="TT Fors Bold"/>
              </a:rPr>
              <a:t>              elettriche 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Rechteck 19"/>
          <p:cNvSpPr/>
          <p:nvPr/>
        </p:nvSpPr>
        <p:spPr>
          <a:xfrm>
            <a:off x="6499800" y="5328000"/>
            <a:ext cx="242820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Uso giornaliero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Rechteck 20"/>
          <p:cNvSpPr/>
          <p:nvPr/>
        </p:nvSpPr>
        <p:spPr>
          <a:xfrm>
            <a:off x="6443280" y="4830120"/>
            <a:ext cx="254448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24 000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Rechteck 21"/>
          <p:cNvSpPr/>
          <p:nvPr/>
        </p:nvSpPr>
        <p:spPr>
          <a:xfrm>
            <a:off x="580320" y="4337280"/>
            <a:ext cx="35308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FFFFFF"/>
                </a:solidFill>
                <a:latin typeface="TT Fors Bold"/>
              </a:rPr>
              <a:t>Compagnia di biciclette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Rechteck 22"/>
          <p:cNvSpPr/>
          <p:nvPr/>
        </p:nvSpPr>
        <p:spPr>
          <a:xfrm>
            <a:off x="1085400" y="5324760"/>
            <a:ext cx="242820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Uso giornaliero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Rechteck 23"/>
          <p:cNvSpPr/>
          <p:nvPr/>
        </p:nvSpPr>
        <p:spPr>
          <a:xfrm>
            <a:off x="1156680" y="4793400"/>
            <a:ext cx="222768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250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6" name="Grafik 24" descr="Schere"/>
          <p:cNvPicPr/>
          <p:nvPr/>
        </p:nvPicPr>
        <p:blipFill>
          <a:blip r:embed="rId6"/>
          <a:stretch/>
        </p:blipFill>
        <p:spPr>
          <a:xfrm rot="13668600">
            <a:off x="778680" y="1623240"/>
            <a:ext cx="353880" cy="353880"/>
          </a:xfrm>
          <a:prstGeom prst="rect">
            <a:avLst/>
          </a:prstGeom>
          <a:ln w="0">
            <a:noFill/>
          </a:ln>
        </p:spPr>
      </p:pic>
      <p:cxnSp>
        <p:nvCxnSpPr>
          <p:cNvPr id="87" name="Gerader Verbinder 25"/>
          <p:cNvCxnSpPr/>
          <p:nvPr/>
        </p:nvCxnSpPr>
        <p:spPr>
          <a:xfrm>
            <a:off x="1100520" y="1798920"/>
            <a:ext cx="1093680" cy="360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round/>
          </a:ln>
        </p:spPr>
      </p:cxn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11A2C8E-C035-4C3F-B871-4834D00AEB05}" type="slidenum"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hteck 5"/>
          <p:cNvSpPr/>
          <p:nvPr/>
        </p:nvSpPr>
        <p:spPr>
          <a:xfrm>
            <a:off x="516240" y="1235160"/>
            <a:ext cx="15663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6FC0EB"/>
                </a:solidFill>
                <a:latin typeface="TT Fors Bold"/>
              </a:rPr>
              <a:t>materiale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9" name="Grafik 6"/>
          <p:cNvPicPr/>
          <p:nvPr/>
        </p:nvPicPr>
        <p:blipFill>
          <a:blip r:embed="rId2"/>
          <a:stretch/>
        </p:blipFill>
        <p:spPr>
          <a:xfrm>
            <a:off x="2498400" y="315360"/>
            <a:ext cx="4935240" cy="4949640"/>
          </a:xfrm>
          <a:prstGeom prst="rect">
            <a:avLst/>
          </a:prstGeom>
          <a:ln w="0">
            <a:noFill/>
          </a:ln>
        </p:spPr>
      </p:pic>
      <p:sp>
        <p:nvSpPr>
          <p:cNvPr id="90" name="Ellipse 14"/>
          <p:cNvSpPr/>
          <p:nvPr/>
        </p:nvSpPr>
        <p:spPr>
          <a:xfrm>
            <a:off x="1469160" y="6125400"/>
            <a:ext cx="719280" cy="719280"/>
          </a:xfrm>
          <a:prstGeom prst="ellipse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Overflow="overflow" horzOverflow="overflow" numCol="1" spcCol="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91" name="Grafik 12"/>
          <p:cNvPicPr/>
          <p:nvPr/>
        </p:nvPicPr>
        <p:blipFill>
          <a:blip r:embed="rId3"/>
          <a:stretch/>
        </p:blipFill>
        <p:spPr>
          <a:xfrm>
            <a:off x="4626720" y="3645000"/>
            <a:ext cx="731160" cy="731160"/>
          </a:xfrm>
          <a:prstGeom prst="rect">
            <a:avLst/>
          </a:prstGeom>
          <a:ln w="0">
            <a:noFill/>
          </a:ln>
        </p:spPr>
      </p:pic>
      <p:pic>
        <p:nvPicPr>
          <p:cNvPr id="92" name="Grafik 11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3000" contrast="6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5460120" y="2816280"/>
            <a:ext cx="4935240" cy="4949640"/>
          </a:xfrm>
          <a:prstGeom prst="rect">
            <a:avLst/>
          </a:prstGeom>
          <a:ln w="0">
            <a:noFill/>
          </a:ln>
        </p:spPr>
      </p:pic>
      <p:sp>
        <p:nvSpPr>
          <p:cNvPr id="93" name="Rechteck 32"/>
          <p:cNvSpPr/>
          <p:nvPr/>
        </p:nvSpPr>
        <p:spPr>
          <a:xfrm>
            <a:off x="3835440" y="1639080"/>
            <a:ext cx="22280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000000"/>
                </a:solidFill>
                <a:latin typeface="TT Fors Bold"/>
              </a:rPr>
              <a:t>Carta riciclata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Rechteck 33"/>
          <p:cNvSpPr/>
          <p:nvPr/>
        </p:nvSpPr>
        <p:spPr>
          <a:xfrm>
            <a:off x="3740760" y="2580840"/>
            <a:ext cx="242820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Creata da carta riciclata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Rechteck 34"/>
          <p:cNvSpPr/>
          <p:nvPr/>
        </p:nvSpPr>
        <p:spPr>
          <a:xfrm>
            <a:off x="3810240" y="2108160"/>
            <a:ext cx="235404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3525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Rechteck 35"/>
          <p:cNvSpPr/>
          <p:nvPr/>
        </p:nvSpPr>
        <p:spPr>
          <a:xfrm>
            <a:off x="7544160" y="4177080"/>
            <a:ext cx="96588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000000"/>
                </a:solidFill>
                <a:latin typeface="TT Fors Bold"/>
              </a:rPr>
              <a:t>Carta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Rechteck 36"/>
          <p:cNvSpPr/>
          <p:nvPr/>
        </p:nvSpPr>
        <p:spPr>
          <a:xfrm>
            <a:off x="6807240" y="5118840"/>
            <a:ext cx="2428200" cy="72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TT Fors"/>
              </a:rPr>
              <a:t>Creata da legno fresco. 500 alberi vengono abbattuti ogni anno 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Rechteck 37"/>
          <p:cNvSpPr/>
          <p:nvPr/>
        </p:nvSpPr>
        <p:spPr>
          <a:xfrm>
            <a:off x="6698160" y="4591440"/>
            <a:ext cx="254448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23 500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" name="Grafik 25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53000" contrast="35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-204120" y="2949480"/>
            <a:ext cx="4935240" cy="4949640"/>
          </a:xfrm>
          <a:prstGeom prst="rect">
            <a:avLst/>
          </a:prstGeom>
          <a:ln w="0">
            <a:noFill/>
          </a:ln>
        </p:spPr>
      </p:pic>
      <p:sp>
        <p:nvSpPr>
          <p:cNvPr id="100" name="Rechteck 38"/>
          <p:cNvSpPr/>
          <p:nvPr/>
        </p:nvSpPr>
        <p:spPr>
          <a:xfrm>
            <a:off x="821520" y="4328280"/>
            <a:ext cx="292428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000000"/>
                </a:solidFill>
                <a:latin typeface="TT Fors Bold"/>
              </a:rPr>
              <a:t>    Compagnia di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000000"/>
                </a:solidFill>
                <a:latin typeface="TT Fors Bold"/>
              </a:rPr>
              <a:t> macchine a gasolio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Rechteck 39"/>
          <p:cNvSpPr/>
          <p:nvPr/>
        </p:nvSpPr>
        <p:spPr>
          <a:xfrm>
            <a:off x="1044720" y="5450040"/>
            <a:ext cx="242820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Uso giornaliero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Rechteck 40"/>
          <p:cNvSpPr/>
          <p:nvPr/>
        </p:nvSpPr>
        <p:spPr>
          <a:xfrm>
            <a:off x="1045800" y="5013360"/>
            <a:ext cx="254448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55 000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Grafik 41" descr="Schere"/>
          <p:cNvPicPr/>
          <p:nvPr/>
        </p:nvPicPr>
        <p:blipFill>
          <a:blip r:embed="rId7"/>
          <a:stretch/>
        </p:blipFill>
        <p:spPr>
          <a:xfrm rot="13668600">
            <a:off x="778680" y="1623240"/>
            <a:ext cx="353880" cy="353880"/>
          </a:xfrm>
          <a:prstGeom prst="rect">
            <a:avLst/>
          </a:prstGeom>
          <a:ln w="0">
            <a:noFill/>
          </a:ln>
        </p:spPr>
      </p:pic>
      <p:cxnSp>
        <p:nvCxnSpPr>
          <p:cNvPr id="104" name="Gerader Verbinder 42"/>
          <p:cNvCxnSpPr/>
          <p:nvPr/>
        </p:nvCxnSpPr>
        <p:spPr>
          <a:xfrm>
            <a:off x="1100520" y="1798920"/>
            <a:ext cx="1093680" cy="360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round/>
          </a:ln>
        </p:spPr>
      </p:cxn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54012CC-D0BF-4DAC-B459-20C3FEB6C52D}" type="slidenum"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hteck 10"/>
          <p:cNvSpPr/>
          <p:nvPr/>
        </p:nvSpPr>
        <p:spPr>
          <a:xfrm>
            <a:off x="547200" y="1231560"/>
            <a:ext cx="17128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F0DB4C"/>
                </a:solidFill>
                <a:latin typeface="TT Fors Bold"/>
              </a:rPr>
              <a:t>Elettricità 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Ellipse 11"/>
          <p:cNvSpPr/>
          <p:nvPr/>
        </p:nvSpPr>
        <p:spPr>
          <a:xfrm>
            <a:off x="4813200" y="5158800"/>
            <a:ext cx="719280" cy="719280"/>
          </a:xfrm>
          <a:prstGeom prst="ellipse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Overflow="overflow" horzOverflow="overflow" numCol="1" spcCol="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7" name="Ellipse 17"/>
          <p:cNvSpPr/>
          <p:nvPr/>
        </p:nvSpPr>
        <p:spPr>
          <a:xfrm>
            <a:off x="3815280" y="6345000"/>
            <a:ext cx="719280" cy="719280"/>
          </a:xfrm>
          <a:prstGeom prst="ellipse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Overflow="overflow" horzOverflow="overflow" numCol="1" spcCol="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108" name="Grafik 18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6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2382120" y="193680"/>
            <a:ext cx="4935240" cy="4949640"/>
          </a:xfrm>
          <a:prstGeom prst="rect">
            <a:avLst/>
          </a:prstGeom>
          <a:ln w="0">
            <a:noFill/>
          </a:ln>
        </p:spPr>
      </p:pic>
      <p:pic>
        <p:nvPicPr>
          <p:cNvPr id="109" name="Grafik 19"/>
          <p:cNvPicPr/>
          <p:nvPr/>
        </p:nvPicPr>
        <p:blipFill>
          <a:blip r:embed="rId4"/>
          <a:stretch/>
        </p:blipFill>
        <p:spPr>
          <a:xfrm>
            <a:off x="-190080" y="2746440"/>
            <a:ext cx="4935240" cy="4949640"/>
          </a:xfrm>
          <a:prstGeom prst="rect">
            <a:avLst/>
          </a:prstGeom>
          <a:ln w="0">
            <a:noFill/>
          </a:ln>
        </p:spPr>
      </p:pic>
      <p:pic>
        <p:nvPicPr>
          <p:cNvPr id="110" name="Grafik 20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6000" contrast="-39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5222520" y="2826720"/>
            <a:ext cx="4935240" cy="4949640"/>
          </a:xfrm>
          <a:prstGeom prst="rect">
            <a:avLst/>
          </a:prstGeom>
          <a:ln w="0">
            <a:noFill/>
          </a:ln>
        </p:spPr>
      </p:pic>
      <p:sp>
        <p:nvSpPr>
          <p:cNvPr id="111" name="Rechteck 24"/>
          <p:cNvSpPr/>
          <p:nvPr/>
        </p:nvSpPr>
        <p:spPr>
          <a:xfrm>
            <a:off x="6629400" y="4080960"/>
            <a:ext cx="19749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000000"/>
                </a:solidFill>
                <a:latin typeface="TT Fors Bold"/>
              </a:rPr>
              <a:t>Gas naturale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Rechteck 25"/>
          <p:cNvSpPr/>
          <p:nvPr/>
        </p:nvSpPr>
        <p:spPr>
          <a:xfrm>
            <a:off x="6440760" y="5022720"/>
            <a:ext cx="2428200" cy="51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latin typeface="TT Fors"/>
              </a:rPr>
              <a:t>Elettricità da combusione di gas naturale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Rechteck 26"/>
          <p:cNvSpPr/>
          <p:nvPr/>
        </p:nvSpPr>
        <p:spPr>
          <a:xfrm>
            <a:off x="6320880" y="4524120"/>
            <a:ext cx="254448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15 000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Rechteck 27"/>
          <p:cNvSpPr/>
          <p:nvPr/>
        </p:nvSpPr>
        <p:spPr>
          <a:xfrm>
            <a:off x="806040" y="4034160"/>
            <a:ext cx="29059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000000"/>
                </a:solidFill>
                <a:latin typeface="TT Fors Bold"/>
              </a:rPr>
              <a:t>Energie rinnovabili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Rechteck 28"/>
          <p:cNvSpPr/>
          <p:nvPr/>
        </p:nvSpPr>
        <p:spPr>
          <a:xfrm>
            <a:off x="1061280" y="4964400"/>
            <a:ext cx="2428200" cy="51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latin typeface="TT Fors"/>
              </a:rPr>
              <a:t>Elettricità derivante da energie rinnovabili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Rechteck 29"/>
          <p:cNvSpPr/>
          <p:nvPr/>
        </p:nvSpPr>
        <p:spPr>
          <a:xfrm>
            <a:off x="1020960" y="4437000"/>
            <a:ext cx="241812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9 000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Rechteck 30"/>
          <p:cNvSpPr/>
          <p:nvPr/>
        </p:nvSpPr>
        <p:spPr>
          <a:xfrm>
            <a:off x="3428640" y="1665720"/>
            <a:ext cx="27979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000000"/>
                </a:solidFill>
                <a:latin typeface="TT Fors Bold"/>
              </a:rPr>
              <a:t>Centrali a carbone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Rechteck 31"/>
          <p:cNvSpPr/>
          <p:nvPr/>
        </p:nvSpPr>
        <p:spPr>
          <a:xfrm>
            <a:off x="3673800" y="2607120"/>
            <a:ext cx="2428200" cy="51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latin typeface="TT Fors"/>
              </a:rPr>
              <a:t>Elettricità da centrali a carbone 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Rechteck 32"/>
          <p:cNvSpPr/>
          <p:nvPr/>
        </p:nvSpPr>
        <p:spPr>
          <a:xfrm>
            <a:off x="3584880" y="2080080"/>
            <a:ext cx="254448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30 000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0" name="Grafik 21" descr="Schere"/>
          <p:cNvPicPr/>
          <p:nvPr/>
        </p:nvPicPr>
        <p:blipFill>
          <a:blip r:embed="rId6"/>
          <a:stretch/>
        </p:blipFill>
        <p:spPr>
          <a:xfrm rot="13668600">
            <a:off x="778680" y="1623240"/>
            <a:ext cx="353880" cy="353880"/>
          </a:xfrm>
          <a:prstGeom prst="rect">
            <a:avLst/>
          </a:prstGeom>
          <a:ln w="0">
            <a:noFill/>
          </a:ln>
        </p:spPr>
      </p:pic>
      <p:cxnSp>
        <p:nvCxnSpPr>
          <p:cNvPr id="121" name="Gerader Verbinder 22"/>
          <p:cNvCxnSpPr/>
          <p:nvPr/>
        </p:nvCxnSpPr>
        <p:spPr>
          <a:xfrm>
            <a:off x="1100520" y="1798920"/>
            <a:ext cx="1093680" cy="360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round/>
          </a:ln>
        </p:spPr>
      </p:cxn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B5865E3-550E-4366-988C-B68AF01BEA94}" type="slidenum"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Inhaltsplatzhalter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383040" y="2088720"/>
            <a:ext cx="4935240" cy="4949640"/>
          </a:xfrm>
          <a:prstGeom prst="rect">
            <a:avLst/>
          </a:prstGeom>
          <a:ln w="0">
            <a:noFill/>
          </a:ln>
        </p:spPr>
      </p:pic>
      <p:pic>
        <p:nvPicPr>
          <p:cNvPr id="123" name="Grafik 3"/>
          <p:cNvPicPr/>
          <p:nvPr/>
        </p:nvPicPr>
        <p:blipFill>
          <a:blip r:embed="rId4"/>
          <a:stretch/>
        </p:blipFill>
        <p:spPr>
          <a:xfrm>
            <a:off x="2596680" y="5430240"/>
            <a:ext cx="743400" cy="786240"/>
          </a:xfrm>
          <a:prstGeom prst="rect">
            <a:avLst/>
          </a:prstGeom>
          <a:ln w="0">
            <a:noFill/>
          </a:ln>
        </p:spPr>
      </p:pic>
      <p:sp>
        <p:nvSpPr>
          <p:cNvPr id="124" name="Rechteck 4"/>
          <p:cNvSpPr/>
          <p:nvPr/>
        </p:nvSpPr>
        <p:spPr>
          <a:xfrm>
            <a:off x="2005560" y="3337560"/>
            <a:ext cx="19123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FFFFFF"/>
                </a:solidFill>
                <a:latin typeface="TT Fors Bold"/>
              </a:rPr>
              <a:t>smartphone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Rechteck 5"/>
          <p:cNvSpPr/>
          <p:nvPr/>
        </p:nvSpPr>
        <p:spPr>
          <a:xfrm>
            <a:off x="1777320" y="4334040"/>
            <a:ext cx="2428200" cy="9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Molti metalli preziosi e terre rare.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La loro estrazione provoca gravi danni all’ambiente.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Rechteck 6"/>
          <p:cNvSpPr/>
          <p:nvPr/>
        </p:nvSpPr>
        <p:spPr>
          <a:xfrm>
            <a:off x="1678320" y="3806640"/>
            <a:ext cx="235404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3000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7" name="Inhaltsplatzhalter 3"/>
          <p:cNvPicPr/>
          <p:nvPr/>
        </p:nvPicPr>
        <p:blipFill>
          <a:blip r:embed="rId5"/>
          <a:stretch/>
        </p:blipFill>
        <p:spPr>
          <a:xfrm>
            <a:off x="4070520" y="2056680"/>
            <a:ext cx="4935240" cy="4949640"/>
          </a:xfrm>
          <a:prstGeom prst="rect">
            <a:avLst/>
          </a:prstGeom>
          <a:ln w="0">
            <a:noFill/>
          </a:ln>
        </p:spPr>
      </p:pic>
      <p:pic>
        <p:nvPicPr>
          <p:cNvPr id="128" name="Grafik 8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14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6183360" y="5469480"/>
            <a:ext cx="618840" cy="618840"/>
          </a:xfrm>
          <a:prstGeom prst="rect">
            <a:avLst/>
          </a:prstGeom>
          <a:ln w="0">
            <a:noFill/>
          </a:ln>
          <a:effectLst>
            <a:outerShdw blurRad="50760" dist="50760" dir="5400000" algn="ctr" rotWithShape="0">
              <a:schemeClr val="bg1"/>
            </a:outerShdw>
          </a:effectLst>
        </p:spPr>
      </p:pic>
      <p:sp>
        <p:nvSpPr>
          <p:cNvPr id="129" name="Rechteck 9"/>
          <p:cNvSpPr/>
          <p:nvPr/>
        </p:nvSpPr>
        <p:spPr>
          <a:xfrm>
            <a:off x="4784040" y="3596040"/>
            <a:ext cx="34959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FFFFFF"/>
                </a:solidFill>
                <a:latin typeface="TT Fors Bold"/>
              </a:rPr>
              <a:t>Smartphone sostenibili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Rechteck 10"/>
          <p:cNvSpPr/>
          <p:nvPr/>
        </p:nvSpPr>
        <p:spPr>
          <a:xfrm>
            <a:off x="5267880" y="4563720"/>
            <a:ext cx="2428200" cy="9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Terre rare riciclate al 100%.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È facile da riparare.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Condizioni di lavoro più eque.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hteck 11"/>
          <p:cNvSpPr/>
          <p:nvPr/>
        </p:nvSpPr>
        <p:spPr>
          <a:xfrm>
            <a:off x="5315760" y="4077360"/>
            <a:ext cx="235404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1900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hteck 12"/>
          <p:cNvSpPr/>
          <p:nvPr/>
        </p:nvSpPr>
        <p:spPr>
          <a:xfrm>
            <a:off x="439200" y="1234080"/>
            <a:ext cx="22935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T Fors Bold"/>
              </a:rPr>
              <a:t>comunicazione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Grafik 13" descr="Schere"/>
          <p:cNvPicPr/>
          <p:nvPr/>
        </p:nvPicPr>
        <p:blipFill>
          <a:blip r:embed="rId8"/>
          <a:stretch/>
        </p:blipFill>
        <p:spPr>
          <a:xfrm rot="13668600">
            <a:off x="778680" y="1623240"/>
            <a:ext cx="353880" cy="353880"/>
          </a:xfrm>
          <a:prstGeom prst="rect">
            <a:avLst/>
          </a:prstGeom>
          <a:ln w="0">
            <a:noFill/>
          </a:ln>
        </p:spPr>
      </p:pic>
      <p:cxnSp>
        <p:nvCxnSpPr>
          <p:cNvPr id="134" name="Gerader Verbinder 14"/>
          <p:cNvCxnSpPr/>
          <p:nvPr/>
        </p:nvCxnSpPr>
        <p:spPr>
          <a:xfrm>
            <a:off x="1100520" y="1798920"/>
            <a:ext cx="1093680" cy="360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round/>
          </a:ln>
        </p:spPr>
      </p:cxn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7D15103-D8D4-4CC1-8E57-72D5F6DF2147}" type="slidenum"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rafik 41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6000" contrast="-48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3058920" y="2926800"/>
            <a:ext cx="4935240" cy="4949640"/>
          </a:xfrm>
          <a:prstGeom prst="rect">
            <a:avLst/>
          </a:prstGeom>
          <a:ln w="0">
            <a:noFill/>
          </a:ln>
        </p:spPr>
      </p:pic>
      <p:pic>
        <p:nvPicPr>
          <p:cNvPr id="136" name="Grafik 38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61000" contrast="-49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-80280" y="677520"/>
            <a:ext cx="4935240" cy="4949640"/>
          </a:xfrm>
          <a:prstGeom prst="rect">
            <a:avLst/>
          </a:prstGeom>
          <a:ln w="0">
            <a:noFill/>
          </a:ln>
        </p:spPr>
      </p:pic>
      <p:sp>
        <p:nvSpPr>
          <p:cNvPr id="137" name="Rechteck 5"/>
          <p:cNvSpPr/>
          <p:nvPr/>
        </p:nvSpPr>
        <p:spPr>
          <a:xfrm>
            <a:off x="573840" y="6198120"/>
            <a:ext cx="12646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AB2346"/>
                </a:solidFill>
                <a:latin typeface="TT Fors Bold"/>
              </a:rPr>
              <a:t>heating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" name="Grafik 20"/>
          <p:cNvPicPr/>
          <p:nvPr/>
        </p:nvPicPr>
        <p:blipFill>
          <a:blip r:embed="rId5"/>
          <a:stretch/>
        </p:blipFill>
        <p:spPr>
          <a:xfrm>
            <a:off x="5409720" y="90720"/>
            <a:ext cx="4935240" cy="4949640"/>
          </a:xfrm>
          <a:prstGeom prst="rect">
            <a:avLst/>
          </a:prstGeom>
          <a:ln w="0">
            <a:noFill/>
          </a:ln>
        </p:spPr>
      </p:pic>
      <p:sp>
        <p:nvSpPr>
          <p:cNvPr id="139" name="Rechteck 25"/>
          <p:cNvSpPr/>
          <p:nvPr/>
        </p:nvSpPr>
        <p:spPr>
          <a:xfrm>
            <a:off x="1432800" y="1950480"/>
            <a:ext cx="19749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FFFFFF"/>
                </a:solidFill>
                <a:latin typeface="TT Fors Bold"/>
              </a:rPr>
              <a:t>Gas naturale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Rechteck 26"/>
          <p:cNvSpPr/>
          <p:nvPr/>
        </p:nvSpPr>
        <p:spPr>
          <a:xfrm>
            <a:off x="1206720" y="2894040"/>
            <a:ext cx="2428200" cy="51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Combustione del gas per generare calore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Rechteck 27"/>
          <p:cNvSpPr/>
          <p:nvPr/>
        </p:nvSpPr>
        <p:spPr>
          <a:xfrm>
            <a:off x="1095480" y="2417040"/>
            <a:ext cx="2651400" cy="363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12 600 kg di CO2e/anno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Rechteck 31"/>
          <p:cNvSpPr/>
          <p:nvPr/>
        </p:nvSpPr>
        <p:spPr>
          <a:xfrm>
            <a:off x="4003560" y="4315320"/>
            <a:ext cx="31924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000000"/>
                </a:solidFill>
                <a:latin typeface="TT Fors Bold"/>
              </a:rPr>
              <a:t>Riscaldamento a olio 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hteck 32"/>
          <p:cNvSpPr/>
          <p:nvPr/>
        </p:nvSpPr>
        <p:spPr>
          <a:xfrm>
            <a:off x="4354200" y="5207400"/>
            <a:ext cx="2428200" cy="51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TT Fors"/>
              </a:rPr>
              <a:t>Combustione dell’olio per generare calore 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hteck 33"/>
          <p:cNvSpPr/>
          <p:nvPr/>
        </p:nvSpPr>
        <p:spPr>
          <a:xfrm>
            <a:off x="4254840" y="4769640"/>
            <a:ext cx="254448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16 800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Rechteck 34"/>
          <p:cNvSpPr/>
          <p:nvPr/>
        </p:nvSpPr>
        <p:spPr>
          <a:xfrm>
            <a:off x="7426440" y="1329840"/>
            <a:ext cx="10832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FFFFFF"/>
                </a:solidFill>
                <a:latin typeface="TT Fors Bold"/>
              </a:rPr>
              <a:t>Pellet 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Rechteck 35"/>
          <p:cNvSpPr/>
          <p:nvPr/>
        </p:nvSpPr>
        <p:spPr>
          <a:xfrm>
            <a:off x="6689880" y="2271600"/>
            <a:ext cx="2428200" cy="51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Combustione del pellet per generare calore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Rechteck 36"/>
          <p:cNvSpPr/>
          <p:nvPr/>
        </p:nvSpPr>
        <p:spPr>
          <a:xfrm>
            <a:off x="6682320" y="1778040"/>
            <a:ext cx="2460960" cy="363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2600 kg di CO2e/anno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8" name="Grafik 19" descr="Schere"/>
          <p:cNvPicPr/>
          <p:nvPr/>
        </p:nvPicPr>
        <p:blipFill>
          <a:blip r:embed="rId6"/>
          <a:stretch/>
        </p:blipFill>
        <p:spPr>
          <a:xfrm rot="13668600">
            <a:off x="730800" y="5900040"/>
            <a:ext cx="353880" cy="353880"/>
          </a:xfrm>
          <a:prstGeom prst="rect">
            <a:avLst/>
          </a:prstGeom>
          <a:ln w="0">
            <a:noFill/>
          </a:ln>
        </p:spPr>
      </p:pic>
      <p:cxnSp>
        <p:nvCxnSpPr>
          <p:cNvPr id="149" name="Gerader Verbinder 21"/>
          <p:cNvCxnSpPr/>
          <p:nvPr/>
        </p:nvCxnSpPr>
        <p:spPr>
          <a:xfrm>
            <a:off x="1052640" y="6075720"/>
            <a:ext cx="1093680" cy="360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round/>
          </a:ln>
        </p:spPr>
      </p:cxn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475AD21-C854-46C2-B0AB-92CF7886C283}" type="slidenum"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rafik 57"/>
          <p:cNvPicPr/>
          <p:nvPr/>
        </p:nvPicPr>
        <p:blipFill>
          <a:blip r:embed="rId2"/>
          <a:stretch/>
        </p:blipFill>
        <p:spPr>
          <a:xfrm>
            <a:off x="5163480" y="1746000"/>
            <a:ext cx="4183200" cy="4183200"/>
          </a:xfrm>
          <a:prstGeom prst="rect">
            <a:avLst/>
          </a:prstGeom>
          <a:ln w="0">
            <a:noFill/>
          </a:ln>
        </p:spPr>
      </p:pic>
      <p:pic>
        <p:nvPicPr>
          <p:cNvPr id="151" name="Grafik 14"/>
          <p:cNvPicPr/>
          <p:nvPr/>
        </p:nvPicPr>
        <p:blipFill>
          <a:blip r:embed="rId3"/>
          <a:stretch/>
        </p:blipFill>
        <p:spPr>
          <a:xfrm rot="16200000">
            <a:off x="8142480" y="3486600"/>
            <a:ext cx="583920" cy="583920"/>
          </a:xfrm>
          <a:prstGeom prst="rect">
            <a:avLst/>
          </a:prstGeom>
          <a:ln w="0">
            <a:noFill/>
          </a:ln>
        </p:spPr>
      </p:pic>
      <p:pic>
        <p:nvPicPr>
          <p:cNvPr id="152" name="Grafik 40"/>
          <p:cNvPicPr/>
          <p:nvPr/>
        </p:nvPicPr>
        <p:blipFill>
          <a:blip r:embed="rId4"/>
          <a:stretch/>
        </p:blipFill>
        <p:spPr>
          <a:xfrm rot="3514200">
            <a:off x="6401160" y="2518560"/>
            <a:ext cx="456120" cy="456120"/>
          </a:xfrm>
          <a:prstGeom prst="rect">
            <a:avLst/>
          </a:prstGeom>
          <a:ln w="0">
            <a:noFill/>
          </a:ln>
        </p:spPr>
      </p:pic>
      <p:pic>
        <p:nvPicPr>
          <p:cNvPr id="153" name="Grafik 42"/>
          <p:cNvPicPr/>
          <p:nvPr/>
        </p:nvPicPr>
        <p:blipFill>
          <a:blip r:embed="rId5"/>
          <a:stretch/>
        </p:blipFill>
        <p:spPr>
          <a:xfrm rot="5400000">
            <a:off x="5556960" y="3008160"/>
            <a:ext cx="595800" cy="595800"/>
          </a:xfrm>
          <a:prstGeom prst="rect">
            <a:avLst/>
          </a:prstGeom>
          <a:ln w="0">
            <a:noFill/>
          </a:ln>
        </p:spPr>
      </p:pic>
      <p:pic>
        <p:nvPicPr>
          <p:cNvPr id="154" name="Grafik 44"/>
          <p:cNvPicPr/>
          <p:nvPr/>
        </p:nvPicPr>
        <p:blipFill>
          <a:blip r:embed="rId6"/>
          <a:stretch/>
        </p:blipFill>
        <p:spPr>
          <a:xfrm>
            <a:off x="6384960" y="4503240"/>
            <a:ext cx="901080" cy="901080"/>
          </a:xfrm>
          <a:prstGeom prst="rect">
            <a:avLst/>
          </a:prstGeom>
          <a:ln w="0">
            <a:noFill/>
          </a:ln>
        </p:spPr>
      </p:pic>
      <p:pic>
        <p:nvPicPr>
          <p:cNvPr id="155" name="Grafik 48"/>
          <p:cNvPicPr/>
          <p:nvPr/>
        </p:nvPicPr>
        <p:blipFill>
          <a:blip r:embed="rId7"/>
          <a:stretch/>
        </p:blipFill>
        <p:spPr>
          <a:xfrm rot="12666600">
            <a:off x="7736040" y="2491560"/>
            <a:ext cx="391320" cy="391320"/>
          </a:xfrm>
          <a:prstGeom prst="rect">
            <a:avLst/>
          </a:prstGeom>
          <a:ln w="0">
            <a:noFill/>
          </a:ln>
        </p:spPr>
      </p:pic>
      <p:pic>
        <p:nvPicPr>
          <p:cNvPr id="156" name="Grafik 52"/>
          <p:cNvPicPr/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6000"/>
                    </a14:imgEffect>
                  </a14:imgLayer>
                </a14:imgProps>
              </a:ext>
            </a:extLst>
          </a:blip>
          <a:stretch/>
        </p:blipFill>
        <p:spPr>
          <a:xfrm rot="19765200">
            <a:off x="7517520" y="4462560"/>
            <a:ext cx="828360" cy="828360"/>
          </a:xfrm>
          <a:prstGeom prst="rect">
            <a:avLst/>
          </a:prstGeom>
          <a:ln w="0">
            <a:noFill/>
          </a:ln>
        </p:spPr>
      </p:pic>
      <p:sp>
        <p:nvSpPr>
          <p:cNvPr id="157" name="Rechteck 60"/>
          <p:cNvSpPr/>
          <p:nvPr/>
        </p:nvSpPr>
        <p:spPr>
          <a:xfrm rot="5400000" flipV="1">
            <a:off x="8064000" y="3687480"/>
            <a:ext cx="162000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8C52FF"/>
                </a:solidFill>
                <a:latin typeface="TT Fors Bold"/>
              </a:rPr>
              <a:t>mobilità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Rechteck 11"/>
          <p:cNvSpPr/>
          <p:nvPr/>
        </p:nvSpPr>
        <p:spPr>
          <a:xfrm rot="5400000">
            <a:off x="5284800" y="3726720"/>
            <a:ext cx="77148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64AC95"/>
                </a:solidFill>
                <a:latin typeface="TT Fors Bold"/>
              </a:rPr>
              <a:t>cibo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Rechteck 12"/>
          <p:cNvSpPr/>
          <p:nvPr/>
        </p:nvSpPr>
        <p:spPr>
          <a:xfrm rot="1819800">
            <a:off x="5595480" y="5011920"/>
            <a:ext cx="163188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F0DB4C"/>
                </a:solidFill>
                <a:latin typeface="TT Fors Bold"/>
              </a:rPr>
              <a:t>elettricità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Rechteck 13"/>
          <p:cNvSpPr/>
          <p:nvPr/>
        </p:nvSpPr>
        <p:spPr>
          <a:xfrm rot="19795800">
            <a:off x="6946560" y="5042880"/>
            <a:ext cx="229356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808080"/>
                </a:solidFill>
                <a:latin typeface="TT Fors Bold"/>
              </a:rPr>
              <a:t>comunicazione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Rechteck 15"/>
          <p:cNvSpPr/>
          <p:nvPr/>
        </p:nvSpPr>
        <p:spPr>
          <a:xfrm rot="9005400">
            <a:off x="5562720" y="2346480"/>
            <a:ext cx="156708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6FC0EB"/>
                </a:solidFill>
                <a:latin typeface="TT Fors Bold"/>
              </a:rPr>
              <a:t>materiale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Rechteck 16"/>
          <p:cNvSpPr/>
          <p:nvPr/>
        </p:nvSpPr>
        <p:spPr>
          <a:xfrm rot="12635400">
            <a:off x="6976800" y="2291400"/>
            <a:ext cx="222696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AB2346"/>
                </a:solidFill>
                <a:latin typeface="TT Fors Bold"/>
              </a:rPr>
              <a:t>riscaldamento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3" name="Grafik 19"/>
          <p:cNvPicPr/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17000" contrast="-4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303480" y="1305000"/>
            <a:ext cx="4935240" cy="4949640"/>
          </a:xfrm>
          <a:prstGeom prst="rect">
            <a:avLst/>
          </a:prstGeom>
          <a:ln w="0">
            <a:noFill/>
          </a:ln>
        </p:spPr>
      </p:pic>
      <p:sp>
        <p:nvSpPr>
          <p:cNvPr id="164" name="Rechteck 20"/>
          <p:cNvSpPr/>
          <p:nvPr/>
        </p:nvSpPr>
        <p:spPr>
          <a:xfrm>
            <a:off x="1465920" y="2838240"/>
            <a:ext cx="24627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FFFFFF"/>
                </a:solidFill>
                <a:latin typeface="TT Fors Bold"/>
              </a:rPr>
              <a:t>Pompa di calore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Rechteck 21"/>
          <p:cNvSpPr/>
          <p:nvPr/>
        </p:nvSpPr>
        <p:spPr>
          <a:xfrm>
            <a:off x="1587600" y="3780000"/>
            <a:ext cx="2428200" cy="51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latin typeface="TT Fors"/>
              </a:rPr>
              <a:t>Pompa di calore alimentata da energie rinnovabili</a:t>
            </a:r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Rechteck 22"/>
          <p:cNvSpPr/>
          <p:nvPr/>
        </p:nvSpPr>
        <p:spPr>
          <a:xfrm>
            <a:off x="1609560" y="3273120"/>
            <a:ext cx="2354040" cy="401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1000 kg di CO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T Fors"/>
              </a:rPr>
              <a:t>2e</a:t>
            </a:r>
            <a:r>
              <a:rPr lang="en-US" sz="1800" b="0" strike="noStrike" spc="-1">
                <a:solidFill>
                  <a:srgbClr val="000000"/>
                </a:solidFill>
                <a:latin typeface="TT Fors"/>
              </a:rPr>
              <a:t>/anno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7" name="Grafik 23" descr="Schere"/>
          <p:cNvPicPr/>
          <p:nvPr/>
        </p:nvPicPr>
        <p:blipFill>
          <a:blip r:embed="rId10"/>
          <a:stretch/>
        </p:blipFill>
        <p:spPr>
          <a:xfrm rot="13668600">
            <a:off x="778680" y="1623240"/>
            <a:ext cx="353880" cy="353880"/>
          </a:xfrm>
          <a:prstGeom prst="rect">
            <a:avLst/>
          </a:prstGeom>
          <a:ln w="0">
            <a:noFill/>
          </a:ln>
        </p:spPr>
      </p:pic>
      <p:cxnSp>
        <p:nvCxnSpPr>
          <p:cNvPr id="168" name="Gerader Verbinder 24"/>
          <p:cNvCxnSpPr/>
          <p:nvPr/>
        </p:nvCxnSpPr>
        <p:spPr>
          <a:xfrm>
            <a:off x="1100520" y="1798920"/>
            <a:ext cx="1093680" cy="360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round/>
          </a:ln>
        </p:spPr>
      </p:cxnSp>
      <p:pic>
        <p:nvPicPr>
          <p:cNvPr id="169" name="Grafik 2"/>
          <p:cNvPicPr/>
          <p:nvPr/>
        </p:nvPicPr>
        <p:blipFill>
          <a:blip r:embed="rId11"/>
          <a:stretch/>
        </p:blipFill>
        <p:spPr>
          <a:xfrm>
            <a:off x="6447600" y="2938680"/>
            <a:ext cx="1484640" cy="148464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B08091A-7D14-4154-B0A5-654AE5CD40A6}" type="slidenum">
              <a:t>8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405</Words>
  <Application>Microsoft Office PowerPoint</Application>
  <PresentationFormat>Benutzerdefiniert</PresentationFormat>
  <Paragraphs>87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7" baseType="lpstr">
      <vt:lpstr>Aptos</vt:lpstr>
      <vt:lpstr>Arial</vt:lpstr>
      <vt:lpstr>Calibri</vt:lpstr>
      <vt:lpstr>Symbol</vt:lpstr>
      <vt:lpstr>Times New Roman</vt:lpstr>
      <vt:lpstr>TT Fors</vt:lpstr>
      <vt:lpstr>TT Fors Bold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dc:description/>
  <cp:lastModifiedBy>Lisa Häfner</cp:lastModifiedBy>
  <cp:revision>42</cp:revision>
  <cp:lastPrinted>2025-07-31T09:53:35Z</cp:lastPrinted>
  <dcterms:created xsi:type="dcterms:W3CDTF">2025-01-17T12:37:01Z</dcterms:created>
  <dcterms:modified xsi:type="dcterms:W3CDTF">2025-11-05T15:49:47Z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Benutzerdefiniert</vt:lpwstr>
  </property>
  <property fmtid="{D5CDD505-2E9C-101B-9397-08002B2CF9AE}" pid="3" name="Slides">
    <vt:i4>8</vt:i4>
  </property>
</Properties>
</file>